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embeddedFontLst>
    <p:embeddedFont>
      <p:font typeface="Corbel" panose="020B0503020204020204" pitchFamily="3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Open Sans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312C4E-BD20-481D-91B3-A2C95DB83813}">
  <a:tblStyle styleId="{54312C4E-BD20-481D-91B3-A2C95DB83813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F1E6"/>
          </a:solidFill>
        </a:fill>
      </a:tcStyle>
    </a:wholeTbl>
    <a:band1H>
      <a:tcTxStyle b="off" i="off"/>
      <a:tcStyle>
        <a:tcBdr/>
        <a:fill>
          <a:solidFill>
            <a:srgbClr val="F9E2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9E2C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0" y="28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" name="Google Shape;30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52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 rot="5400000">
            <a:off x="2259012" y="-26988"/>
            <a:ext cx="46259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  <a:defRPr/>
            </a:lvl1pPr>
            <a:lvl2pPr marL="914400" lvl="1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/>
          <p:nvPr/>
        </p:nvSpPr>
        <p:spPr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0" name="Google Shape;90;p12"/>
          <p:cNvSpPr/>
          <p:nvPr/>
        </p:nvSpPr>
        <p:spPr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 rot="5400000">
            <a:off x="4808537" y="2247903"/>
            <a:ext cx="5851525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22066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  <a:defRPr/>
            </a:lvl1pPr>
            <a:lvl2pPr marL="914400" lvl="1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ftr" idx="11"/>
          </p:nvPr>
        </p:nvSpPr>
        <p:spPr>
          <a:xfrm>
            <a:off x="2640013" y="6376988"/>
            <a:ext cx="38369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/>
          <p:nvPr/>
        </p:nvSpPr>
        <p:spPr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7" name="Google Shape;107;p14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52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  <a:defRPr/>
            </a:lvl1pPr>
            <a:lvl2pPr marL="914400" lvl="1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0" rIns="457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457200" y="1773936"/>
            <a:ext cx="4038600" cy="462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L="457200" lvl="0" indent="-3708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Char char="◼"/>
              <a:defRPr sz="2800"/>
            </a:lvl1pPr>
            <a:lvl2pPr marL="914400" lvl="1" indent="-36576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60"/>
              <a:buChar char="▪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4648200" y="1773936"/>
            <a:ext cx="4038600" cy="462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>
            <a:lvl1pPr marL="457200" lvl="0" indent="-3708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Char char="◼"/>
              <a:defRPr sz="2800"/>
            </a:lvl1pPr>
            <a:lvl2pPr marL="914400" lvl="1" indent="-36576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60"/>
              <a:buChar char="▪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91425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40"/>
              <a:buNone/>
              <a:defRPr sz="2300" b="1" cap="none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>
            <a:lvl1pPr marL="457200" lvl="0" indent="-35052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◼"/>
              <a:defRPr sz="2400"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?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775" cy="71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91425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40"/>
              <a:buNone/>
              <a:defRPr sz="2300" b="1" cap="none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>
            <a:lvl1pPr marL="457200" lvl="0" indent="-35052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◼"/>
              <a:defRPr sz="2400"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?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6" name="Google Shape;66;p9"/>
          <p:cNvSpPr/>
          <p:nvPr/>
        </p:nvSpPr>
        <p:spPr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3019377" y="1743133"/>
            <a:ext cx="5920641" cy="4558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>
            <a:lvl1pPr marL="457200" lvl="0" indent="-3911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  <a:defRPr sz="3200"/>
            </a:lvl1pPr>
            <a:lvl2pPr marL="914400" lvl="1" indent="-388619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520"/>
              <a:buChar char="▪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?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167838" y="1730018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solidFill>
          <a:schemeClr val="lt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7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dt" idx="10"/>
          </p:nvPr>
        </p:nvSpPr>
        <p:spPr>
          <a:xfrm>
            <a:off x="165100" y="1169988"/>
            <a:ext cx="2522538" cy="20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ftr" idx="11"/>
          </p:nvPr>
        </p:nvSpPr>
        <p:spPr>
          <a:xfrm>
            <a:off x="3035300" y="1169988"/>
            <a:ext cx="5194300" cy="20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ABAB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ldNum" idx="12"/>
          </p:nvPr>
        </p:nvSpPr>
        <p:spPr>
          <a:xfrm>
            <a:off x="8339138" y="1169988"/>
            <a:ext cx="733425" cy="20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/>
          <p:nvPr/>
        </p:nvSpPr>
        <p:spPr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414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oom.com/share/4ffc0eb032324da7882258a1df441ba7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b.snook@testwood.hants.sch.uk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e.hansford@testwood.hants.sch.u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.jennings@testwood.hants.sch.uk" TargetMode="External"/><Relationship Id="rId5" Type="http://schemas.openxmlformats.org/officeDocument/2006/relationships/hyperlink" Target="mailto:m.cooper@testwood.hants.sch.uk" TargetMode="External"/><Relationship Id="rId4" Type="http://schemas.openxmlformats.org/officeDocument/2006/relationships/hyperlink" Target="mailto:v.ukahi@testwood.hants.sch.u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a.trebanche@testwood.hants.sch.uk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n.ainsworth@testwood.hants.sch.uk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.jenkins@testwood.hants.sch.uk" TargetMode="External"/><Relationship Id="rId5" Type="http://schemas.openxmlformats.org/officeDocument/2006/relationships/hyperlink" Target="mailto:c.chikhungu@testwood.hants.sch.uk" TargetMode="External"/><Relationship Id="rId4" Type="http://schemas.openxmlformats.org/officeDocument/2006/relationships/hyperlink" Target="mailto:j.housham@testwood.hants.sch.uk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DvZOCoIzPAhUGcRQKHbs-BPMQjRwIBQ&amp;url=http://www.testwoodsportscollege.co.uk/wp-content/uploads/2015/06/Attendance-Policy-10.06.15.pdf&amp;bvm=bv.132653024,d.ZGg&amp;psig=AFQjCNGlKZ_p0RGSMMO6E0BQt0wuGM5ZGQ&amp;ust=1473852890339073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gpbooks.co.uk/secondary-books/gcse/gcse-science-aqa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www.google.co.uk/url?sa=i&amp;rct=j&amp;q=&amp;esrc=s&amp;source=images&amp;cd=&amp;cad=rja&amp;uact=8&amp;ved=0ahUKEwjDvZOCoIzPAhUGcRQKHbs-BPMQjRwIBQ&amp;url=http://www.testwoodsportscollege.co.uk/wp-content/uploads/2015/06/Attendance-Policy-10.06.15.pdf&amp;bvm=bv.132653024,d.ZGg&amp;psig=AFQjCNGlKZ_p0RGSMMO6E0BQt0wuGM5ZGQ&amp;ust=1473852890339073" TargetMode="External"/><Relationship Id="rId4" Type="http://schemas.openxmlformats.org/officeDocument/2006/relationships/hyperlink" Target="http://www.freesciencelessons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sciencelessons.com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google.co.uk/url?sa=i&amp;rct=j&amp;q=&amp;esrc=s&amp;source=images&amp;cd=&amp;cad=rja&amp;uact=8&amp;ved=0ahUKEwjDvZOCoIzPAhUGcRQKHbs-BPMQjRwIBQ&amp;url=http://www.testwoodsportscollege.co.uk/wp-content/uploads/2015/06/Attendance-Policy-10.06.15.pdf&amp;bvm=bv.132653024,d.ZGg&amp;psig=AFQjCNGlKZ_p0RGSMMO6E0BQt0wuGM5ZGQ&amp;ust=147385289033907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mailto:k.lancasteradams@testwood.hants.sch.uk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c.hodgson@testwood.hants.sch.uk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.chadwick@testwood.hants.sch.uk" TargetMode="External"/><Relationship Id="rId11" Type="http://schemas.openxmlformats.org/officeDocument/2006/relationships/hyperlink" Target="mailto:m.shipsides@testwood.hants.sch.uk" TargetMode="External"/><Relationship Id="rId5" Type="http://schemas.openxmlformats.org/officeDocument/2006/relationships/hyperlink" Target="mailto:a.batt@testwood.hants.sch.uk" TargetMode="External"/><Relationship Id="rId10" Type="http://schemas.openxmlformats.org/officeDocument/2006/relationships/hyperlink" Target="mailto:c.jenkins@testwood.hants.sch.uk" TargetMode="External"/><Relationship Id="rId4" Type="http://schemas.openxmlformats.org/officeDocument/2006/relationships/hyperlink" Target="mailto:g.rothwell@testwood.hants.sch.uk" TargetMode="External"/><Relationship Id="rId9" Type="http://schemas.openxmlformats.org/officeDocument/2006/relationships/hyperlink" Target="mailto:j.marlio@testwood.hants.sch.u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ctrTitle"/>
          </p:nvPr>
        </p:nvSpPr>
        <p:spPr>
          <a:xfrm>
            <a:off x="593257" y="2503415"/>
            <a:ext cx="6942300" cy="12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0" rIns="3427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4400">
                <a:latin typeface="Calibri"/>
                <a:ea typeface="Calibri"/>
                <a:cs typeface="Calibri"/>
                <a:sym typeface="Calibri"/>
              </a:rPr>
              <a:t>Thursday 8</a:t>
            </a:r>
            <a:r>
              <a:rPr lang="en-GB" sz="4400" baseline="300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4400">
                <a:latin typeface="Calibri"/>
                <a:ea typeface="Calibri"/>
                <a:cs typeface="Calibri"/>
                <a:sym typeface="Calibri"/>
              </a:rPr>
              <a:t> October 2020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5"/>
          <p:cNvSpPr txBox="1">
            <a:spLocks noGrp="1"/>
          </p:cNvSpPr>
          <p:nvPr>
            <p:ph type="subTitle" idx="1"/>
          </p:nvPr>
        </p:nvSpPr>
        <p:spPr>
          <a:xfrm>
            <a:off x="494982" y="1285567"/>
            <a:ext cx="60579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125" tIns="0" rIns="34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60"/>
              <a:buNone/>
            </a:pPr>
            <a:r>
              <a:rPr lang="en-GB" sz="5400"/>
              <a:t>Year 9 Parents’ Information Evening</a:t>
            </a:r>
            <a:endParaRPr sz="5400"/>
          </a:p>
        </p:txBody>
      </p:sp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 t="8716" b="18870"/>
          <a:stretch/>
        </p:blipFill>
        <p:spPr>
          <a:xfrm>
            <a:off x="7816208" y="277091"/>
            <a:ext cx="1082582" cy="100847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/>
          <p:nvPr/>
        </p:nvSpPr>
        <p:spPr>
          <a:xfrm>
            <a:off x="955964" y="5570911"/>
            <a:ext cx="7642404" cy="91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125" tIns="0" rIns="3427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Miss G Mabey	          Year 9 Leader</a:t>
            </a:r>
            <a:endParaRPr sz="36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g.mabey@testwood.hants.sch.uk</a:t>
            </a:r>
            <a:endParaRPr sz="3600" b="0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234675" y="3610338"/>
            <a:ext cx="8363700" cy="7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Please click on link below to view the Loom video from Miss Mabey explaining these slides:</a:t>
            </a:r>
            <a:endParaRPr sz="19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https://www.loom.com/share/4ffc0eb032324da7882258a1df441ba7</a:t>
            </a:r>
            <a:endParaRPr sz="19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>
            <a:spLocks noGrp="1"/>
          </p:cNvSpPr>
          <p:nvPr>
            <p:ph type="title"/>
          </p:nvPr>
        </p:nvSpPr>
        <p:spPr>
          <a:xfrm>
            <a:off x="136324" y="260648"/>
            <a:ext cx="8229600" cy="868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rgbClr val="C00000"/>
                </a:solidFill>
              </a:rPr>
              <a:t>What we are doing…</a:t>
            </a:r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body" idx="1"/>
          </p:nvPr>
        </p:nvSpPr>
        <p:spPr>
          <a:xfrm>
            <a:off x="35496" y="1345630"/>
            <a:ext cx="8784976" cy="496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40"/>
              <a:buAutoNum type="arabicPeriod"/>
            </a:pPr>
            <a:r>
              <a:rPr lang="en-GB" sz="2300"/>
              <a:t>Teaching Language and Literature together.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40"/>
              <a:buAutoNum type="arabicPeriod"/>
            </a:pPr>
            <a:r>
              <a:rPr lang="en-GB" sz="2300"/>
              <a:t>Mock exams – practice makes perfect.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40"/>
              <a:buAutoNum type="arabicPeriod"/>
            </a:pPr>
            <a:r>
              <a:rPr lang="en-GB" sz="2300"/>
              <a:t>4 lessons a week.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40"/>
              <a:buAutoNum type="arabicPeriod"/>
            </a:pPr>
            <a:r>
              <a:rPr lang="en-GB" sz="2300"/>
              <a:t>Embedding skills for the next two years.</a:t>
            </a:r>
            <a:endParaRPr sz="2300"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40"/>
              <a:buAutoNum type="arabicPeriod"/>
            </a:pPr>
            <a:r>
              <a:rPr lang="en-GB" sz="2300"/>
              <a:t>Working as a department to regularly check our marking and feedback.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40"/>
              <a:buAutoNum type="arabicPeriod"/>
            </a:pPr>
            <a:r>
              <a:rPr lang="en-GB" sz="2300"/>
              <a:t>Choosing engaging texts to encourage participation- reading and studying around the exams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40"/>
              <a:buAutoNum type="arabicPeriod"/>
            </a:pPr>
            <a:r>
              <a:rPr lang="en-GB" sz="2300"/>
              <a:t>Positivity!</a:t>
            </a:r>
            <a:endParaRPr/>
          </a:p>
          <a:p>
            <a:pPr marL="457200" lvl="0" indent="-3657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</a:pPr>
            <a:endParaRPr sz="2300"/>
          </a:p>
        </p:txBody>
      </p:sp>
      <p:pic>
        <p:nvPicPr>
          <p:cNvPr id="218" name="Google Shape;21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0601" y="5976664"/>
            <a:ext cx="551571" cy="836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Year 9- GSCE Skills</a:t>
            </a:r>
            <a:endParaRPr/>
          </a:p>
        </p:txBody>
      </p:sp>
      <p:sp>
        <p:nvSpPr>
          <p:cNvPr id="224" name="Google Shape;224;p25"/>
          <p:cNvSpPr txBox="1">
            <a:spLocks noGrp="1"/>
          </p:cNvSpPr>
          <p:nvPr>
            <p:ph type="body" idx="1"/>
          </p:nvPr>
        </p:nvSpPr>
        <p:spPr>
          <a:xfrm>
            <a:off x="179512" y="1418390"/>
            <a:ext cx="8784976" cy="543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/>
              <a:t>Language Paper 1: Writing to Describe: 9/11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/>
              <a:t>Literature Paper 1: Culture Text: </a:t>
            </a:r>
            <a:r>
              <a:rPr lang="en-GB" i="1"/>
              <a:t>Of Mice and Men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>
                <a:solidFill>
                  <a:srgbClr val="3691AA"/>
                </a:solidFill>
              </a:rPr>
              <a:t>Literature Paper 2: War Poetry </a:t>
            </a:r>
            <a:endParaRPr/>
          </a:p>
          <a:p>
            <a:pPr marL="1190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>
                <a:solidFill>
                  <a:srgbClr val="FF0000"/>
                </a:solidFill>
              </a:rPr>
              <a:t>    </a:t>
            </a:r>
            <a:r>
              <a:rPr lang="en-GB" sz="2000" b="1">
                <a:solidFill>
                  <a:srgbClr val="FF0000"/>
                </a:solidFill>
              </a:rPr>
              <a:t>Unseen Poetry Mock Exam- Spring</a:t>
            </a:r>
            <a:endParaRPr b="1">
              <a:solidFill>
                <a:srgbClr val="FF0000"/>
              </a:solidFill>
            </a:endParaRPr>
          </a:p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>
                <a:solidFill>
                  <a:srgbClr val="3691AA"/>
                </a:solidFill>
              </a:rPr>
              <a:t>Literature Paper 1: </a:t>
            </a:r>
            <a:r>
              <a:rPr lang="en-GB" i="1">
                <a:solidFill>
                  <a:srgbClr val="3691AA"/>
                </a:solidFill>
              </a:rPr>
              <a:t>Romeo and Juliet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/>
              <a:t>Language Paper 1/Literature Paper 1: Heritage or Modern Fiction: </a:t>
            </a:r>
            <a:r>
              <a:rPr lang="en-GB" i="1"/>
              <a:t>Animal Farm, Martyn Pig or Curious Incident of the Dog in the Night Time 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/>
              <a:t>Language Paper 2: Comparing non-fiction: Captain Phillips</a:t>
            </a:r>
            <a:endParaRPr/>
          </a:p>
          <a:p>
            <a:pPr marL="1190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/>
              <a:t> </a:t>
            </a:r>
            <a:r>
              <a:rPr lang="en-GB" sz="2000">
                <a:solidFill>
                  <a:srgbClr val="FF0000"/>
                </a:solidFill>
              </a:rPr>
              <a:t>     </a:t>
            </a:r>
            <a:r>
              <a:rPr lang="en-GB" sz="2000" b="1">
                <a:solidFill>
                  <a:srgbClr val="FF0000"/>
                </a:solidFill>
              </a:rPr>
              <a:t>End of Year Language Exam- Summer</a:t>
            </a:r>
            <a:endParaRPr b="1"/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"/>
          <p:cNvSpPr txBox="1">
            <a:spLocks noGrp="1"/>
          </p:cNvSpPr>
          <p:nvPr>
            <p:ph type="title"/>
          </p:nvPr>
        </p:nvSpPr>
        <p:spPr>
          <a:xfrm>
            <a:off x="136324" y="260648"/>
            <a:ext cx="8229600" cy="868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rgbClr val="C00000"/>
                </a:solidFill>
              </a:rPr>
              <a:t>What you can do…</a:t>
            </a:r>
            <a:endParaRPr/>
          </a:p>
        </p:txBody>
      </p:sp>
      <p:sp>
        <p:nvSpPr>
          <p:cNvPr id="230" name="Google Shape;230;p26"/>
          <p:cNvSpPr txBox="1">
            <a:spLocks noGrp="1"/>
          </p:cNvSpPr>
          <p:nvPr>
            <p:ph type="body" idx="1"/>
          </p:nvPr>
        </p:nvSpPr>
        <p:spPr>
          <a:xfrm>
            <a:off x="44767" y="1988840"/>
            <a:ext cx="8343657" cy="46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AutoNum type="arabicPeriod"/>
            </a:pPr>
            <a:r>
              <a:rPr lang="en-GB" sz="2800"/>
              <a:t>Encourage reading of an array of texts including    </a:t>
            </a:r>
            <a:r>
              <a:rPr lang="en-GB" sz="2800" b="1"/>
              <a:t>pre 20</a:t>
            </a:r>
            <a:r>
              <a:rPr lang="en-GB" sz="2800" b="1" baseline="30000"/>
              <a:t>th</a:t>
            </a:r>
            <a:r>
              <a:rPr lang="en-GB" sz="2800" b="1"/>
              <a:t> Century fiction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AutoNum type="arabicPeriod"/>
            </a:pPr>
            <a:r>
              <a:rPr lang="en-GB" sz="2800"/>
              <a:t>Mr Bruff - YouTube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AutoNum type="arabicPeriod"/>
            </a:pPr>
            <a:r>
              <a:rPr lang="en-GB" sz="2800"/>
              <a:t>Time students completing homework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AutoNum type="arabicPeriod"/>
            </a:pPr>
            <a:r>
              <a:rPr lang="en-GB" sz="2800"/>
              <a:t>Spellings and proof reading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AutoNum type="arabicPeriod"/>
            </a:pPr>
            <a:r>
              <a:rPr lang="en-GB" sz="2800"/>
              <a:t>Environment for working– lined paper, pens, highlighters, quiet space</a:t>
            </a:r>
            <a:endParaRPr/>
          </a:p>
        </p:txBody>
      </p:sp>
      <p:pic>
        <p:nvPicPr>
          <p:cNvPr id="231" name="Google Shape;23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4492" y="2150358"/>
            <a:ext cx="1222864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30601" y="5976664"/>
            <a:ext cx="551571" cy="83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3760" y="119048"/>
            <a:ext cx="3038412" cy="186979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How can you get in touch?</a:t>
            </a:r>
            <a:endParaRPr/>
          </a:p>
        </p:txBody>
      </p:sp>
      <p:pic>
        <p:nvPicPr>
          <p:cNvPr id="239" name="Google Shape;239;p27"/>
          <p:cNvPicPr preferRelativeResize="0"/>
          <p:nvPr/>
        </p:nvPicPr>
        <p:blipFill rotWithShape="1">
          <a:blip r:embed="rId3">
            <a:alphaModFix/>
          </a:blip>
          <a:srcRect t="8716" b="18871"/>
          <a:stretch/>
        </p:blipFill>
        <p:spPr>
          <a:xfrm>
            <a:off x="8100392" y="0"/>
            <a:ext cx="1034284" cy="123407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7"/>
          <p:cNvSpPr txBox="1"/>
          <p:nvPr/>
        </p:nvSpPr>
        <p:spPr>
          <a:xfrm>
            <a:off x="4997040" y="2265253"/>
            <a:ext cx="4248472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v.ukahi@testwood.hants.sch.uk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b.snook@testwood.hants.sch.uk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r.white@testwood.hants.sch.uk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p.collis@testwood.hants.sch.uk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d.townsend@testwood.hants.sch.uk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7"/>
          <p:cNvSpPr txBox="1"/>
          <p:nvPr/>
        </p:nvSpPr>
        <p:spPr>
          <a:xfrm>
            <a:off x="41850" y="1618922"/>
            <a:ext cx="5195168" cy="3508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Email is best…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 of English (9X1) – Mrs V Ukahi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stage 3 coordinator  (</a:t>
            </a: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9X2/9Y2) – Miss B Snook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English teacher (9X3) – Miss R White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English teacher (9Y1) – Mrs P Collis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English teacher (9Y3) – Mr Townsend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7"/>
          <p:cNvSpPr/>
          <p:nvPr/>
        </p:nvSpPr>
        <p:spPr>
          <a:xfrm>
            <a:off x="426934" y="6021288"/>
            <a:ext cx="3089628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School Number: 02380 862146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8"/>
          <p:cNvSpPr txBox="1">
            <a:spLocks noGrp="1"/>
          </p:cNvSpPr>
          <p:nvPr>
            <p:ph type="ctrTitle"/>
          </p:nvPr>
        </p:nvSpPr>
        <p:spPr>
          <a:xfrm>
            <a:off x="467544" y="3429000"/>
            <a:ext cx="80772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4400"/>
              <a:t>Thursday 8th October 2020</a:t>
            </a:r>
            <a:endParaRPr/>
          </a:p>
        </p:txBody>
      </p:sp>
      <p:sp>
        <p:nvSpPr>
          <p:cNvPr id="248" name="Google Shape;248;p28"/>
          <p:cNvSpPr txBox="1">
            <a:spLocks noGrp="1"/>
          </p:cNvSpPr>
          <p:nvPr>
            <p:ph type="subTitle" idx="1"/>
          </p:nvPr>
        </p:nvSpPr>
        <p:spPr>
          <a:xfrm>
            <a:off x="395536" y="1556792"/>
            <a:ext cx="807720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4570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96"/>
              <a:buNone/>
            </a:pPr>
            <a:r>
              <a:rPr lang="en-GB" sz="6120"/>
              <a:t>Year 9 Parents’ Information Evening</a:t>
            </a:r>
            <a:endParaRPr/>
          </a:p>
        </p:txBody>
      </p:sp>
      <p:pic>
        <p:nvPicPr>
          <p:cNvPr id="249" name="Google Shape;249;p28"/>
          <p:cNvPicPr preferRelativeResize="0"/>
          <p:nvPr/>
        </p:nvPicPr>
        <p:blipFill rotWithShape="1">
          <a:blip r:embed="rId3">
            <a:alphaModFix/>
          </a:blip>
          <a:srcRect t="8716" b="18870"/>
          <a:stretch/>
        </p:blipFill>
        <p:spPr>
          <a:xfrm>
            <a:off x="7884368" y="260648"/>
            <a:ext cx="1034284" cy="1234074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8"/>
          <p:cNvSpPr txBox="1"/>
          <p:nvPr/>
        </p:nvSpPr>
        <p:spPr>
          <a:xfrm>
            <a:off x="395536" y="5301208"/>
            <a:ext cx="7272808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lang="en-GB"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Mrs Morley– Head of Maths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a.morley@testwood.hants.sch.uk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9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GCSE  Maths  at Testwood</a:t>
            </a:r>
            <a:endParaRPr/>
          </a:p>
        </p:txBody>
      </p:sp>
      <p:sp>
        <p:nvSpPr>
          <p:cNvPr id="257" name="Google Shape;257;p29"/>
          <p:cNvSpPr txBox="1">
            <a:spLocks noGrp="1"/>
          </p:cNvSpPr>
          <p:nvPr>
            <p:ph type="body" idx="1"/>
          </p:nvPr>
        </p:nvSpPr>
        <p:spPr>
          <a:xfrm>
            <a:off x="457200" y="1646400"/>
            <a:ext cx="8229600" cy="46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sz="2500"/>
              <a:t>In year 9 the pupils begin their GCSE journey.</a:t>
            </a:r>
            <a:endParaRPr sz="2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sz="2500"/>
              <a:t>The topics studied builds upon knowledge and skills gained from years 7 and 8.</a:t>
            </a:r>
            <a:endParaRPr sz="2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sz="2500"/>
              <a:t>Unlike other subjects there are tiers of entry for Maths - Higher or Foundation.</a:t>
            </a:r>
            <a:endParaRPr sz="2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sz="2500"/>
              <a:t>Set moves can take place but not as frequently as pupils have now started their GCSEs</a:t>
            </a:r>
            <a:endParaRPr sz="25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329101" y="292493"/>
            <a:ext cx="865709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Outline of GCSE Maths</a:t>
            </a:r>
            <a:endParaRPr/>
          </a:p>
        </p:txBody>
      </p:sp>
      <p:sp>
        <p:nvSpPr>
          <p:cNvPr id="263" name="Google Shape;263;p30"/>
          <p:cNvSpPr txBox="1"/>
          <p:nvPr/>
        </p:nvSpPr>
        <p:spPr>
          <a:xfrm>
            <a:off x="344700" y="2005200"/>
            <a:ext cx="8625900" cy="47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5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Over the next 3 schools years pupils will study either for the higher or foundation Maths exam.  </a:t>
            </a:r>
            <a:endParaRPr sz="2500" b="0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5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Class teachers are in the best position to decide which tier of entry should be studied by each pupil.</a:t>
            </a:r>
            <a:endParaRPr sz="2500" b="0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5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The difference between the tiers is the grades available.</a:t>
            </a:r>
            <a:endParaRPr sz="2500" b="0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5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Foundation  Grades 1 to 5</a:t>
            </a:r>
            <a:endParaRPr sz="2500" b="0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5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Higher grades 4 - 9</a:t>
            </a:r>
            <a:endParaRPr sz="2500" b="0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5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sz="2500" b="0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5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All topics are planned for and covered so that pupils will be confident and secure of their mathematical understanding.</a:t>
            </a:r>
            <a:endParaRPr sz="2500" b="0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GCSE Maths 9-1 </a:t>
            </a:r>
            <a:endParaRPr/>
          </a:p>
        </p:txBody>
      </p:sp>
      <p:sp>
        <p:nvSpPr>
          <p:cNvPr id="269" name="Google Shape;269;p31"/>
          <p:cNvSpPr txBox="1"/>
          <p:nvPr/>
        </p:nvSpPr>
        <p:spPr>
          <a:xfrm>
            <a:off x="236275" y="1645600"/>
            <a:ext cx="8907600" cy="51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5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The Maths GCSE continues to challenge with problem solving in most questions. </a:t>
            </a:r>
            <a:endParaRPr sz="2500" b="0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5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Pupils will need to be fluent in skills learnt and how to apply this knowledge in unseen questions.</a:t>
            </a:r>
            <a:endParaRPr sz="2500" b="0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5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Questions continue to be multi layered perhaps two topics within one question often with no direct as to the route through to the answer.</a:t>
            </a:r>
            <a:endParaRPr sz="2500" b="0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5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Homework is a necessary element of Maths GCSE as it builds confidence and fluency with topics studied.  At the moment this is set on google classroom.</a:t>
            </a:r>
            <a:endParaRPr sz="2500" b="0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Support…</a:t>
            </a:r>
            <a:endParaRPr/>
          </a:p>
        </p:txBody>
      </p:sp>
      <p:sp>
        <p:nvSpPr>
          <p:cNvPr id="275" name="Google Shape;275;p32"/>
          <p:cNvSpPr txBox="1"/>
          <p:nvPr/>
        </p:nvSpPr>
        <p:spPr>
          <a:xfrm>
            <a:off x="225845" y="1560013"/>
            <a:ext cx="83295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Having the correct equipment as crucial for students.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 scientific calculator will be required by each student.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4" y="2503445"/>
            <a:ext cx="1981200" cy="34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66" y="3697658"/>
            <a:ext cx="2266950" cy="31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52853" y="4743232"/>
            <a:ext cx="1981200" cy="211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85900" y="2503449"/>
            <a:ext cx="2266950" cy="429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3"/>
          <p:cNvSpPr txBox="1">
            <a:spLocks noGrp="1"/>
          </p:cNvSpPr>
          <p:nvPr>
            <p:ph type="title"/>
          </p:nvPr>
        </p:nvSpPr>
        <p:spPr>
          <a:xfrm>
            <a:off x="287196" y="164648"/>
            <a:ext cx="8229600" cy="5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4050"/>
              <a:t>Support at home….</a:t>
            </a:r>
            <a:endParaRPr/>
          </a:p>
        </p:txBody>
      </p:sp>
      <p:sp>
        <p:nvSpPr>
          <p:cNvPr id="285" name="Google Shape;285;p33"/>
          <p:cNvSpPr txBox="1"/>
          <p:nvPr/>
        </p:nvSpPr>
        <p:spPr>
          <a:xfrm>
            <a:off x="242355" y="920916"/>
            <a:ext cx="86665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FFC000"/>
                </a:solidFill>
                <a:latin typeface="Corbel"/>
                <a:ea typeface="Corbel"/>
                <a:cs typeface="Corbel"/>
                <a:sym typeface="Corbel"/>
              </a:rPr>
              <a:t>The internet does provide a wealth of resources to help.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92" y="2577445"/>
            <a:ext cx="8608009" cy="1509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7999" y="3789040"/>
            <a:ext cx="7860774" cy="17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3"/>
          <p:cNvSpPr txBox="1"/>
          <p:nvPr/>
        </p:nvSpPr>
        <p:spPr>
          <a:xfrm>
            <a:off x="242355" y="5746558"/>
            <a:ext cx="669420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Asking about their homework.</a:t>
            </a:r>
            <a:endParaRPr sz="2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Or do contact us at school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1267" y="1444136"/>
            <a:ext cx="6569744" cy="1326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title"/>
          </p:nvPr>
        </p:nvSpPr>
        <p:spPr>
          <a:xfrm>
            <a:off x="1483790" y="130604"/>
            <a:ext cx="6172200" cy="939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342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Welcome to Key Stage 4</a:t>
            </a:r>
            <a:endParaRPr/>
          </a:p>
        </p:txBody>
      </p:sp>
      <p:grpSp>
        <p:nvGrpSpPr>
          <p:cNvPr id="126" name="Google Shape;126;p16"/>
          <p:cNvGrpSpPr/>
          <p:nvPr/>
        </p:nvGrpSpPr>
        <p:grpSpPr>
          <a:xfrm>
            <a:off x="1488009" y="2381115"/>
            <a:ext cx="6167981" cy="3083990"/>
            <a:chOff x="2812" y="256993"/>
            <a:chExt cx="8223974" cy="4111987"/>
          </a:xfrm>
        </p:grpSpPr>
        <p:sp>
          <p:nvSpPr>
            <p:cNvPr id="127" name="Google Shape;127;p16"/>
            <p:cNvSpPr/>
            <p:nvPr/>
          </p:nvSpPr>
          <p:spPr>
            <a:xfrm>
              <a:off x="2812" y="256993"/>
              <a:ext cx="1522958" cy="913774"/>
            </a:xfrm>
            <a:prstGeom prst="rect">
              <a:avLst/>
            </a:prstGeom>
            <a:solidFill>
              <a:srgbClr val="5FB5CB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 txBox="1"/>
            <p:nvPr/>
          </p:nvSpPr>
          <p:spPr>
            <a:xfrm>
              <a:off x="2812" y="256993"/>
              <a:ext cx="1522958" cy="913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275" tIns="54275" rIns="54275" bIns="5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25" b="0" i="0" u="none" strike="noStrike" cap="non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English</a:t>
              </a:r>
              <a:endParaRPr sz="1425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1678066" y="256993"/>
              <a:ext cx="1522958" cy="913774"/>
            </a:xfrm>
            <a:prstGeom prst="rect">
              <a:avLst/>
            </a:prstGeom>
            <a:solidFill>
              <a:srgbClr val="E46B7D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6"/>
            <p:cNvSpPr txBox="1"/>
            <p:nvPr/>
          </p:nvSpPr>
          <p:spPr>
            <a:xfrm>
              <a:off x="1678066" y="256993"/>
              <a:ext cx="1522958" cy="913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275" tIns="54275" rIns="54275" bIns="5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25" b="0" i="0" u="none" strike="noStrike" cap="non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Maths</a:t>
              </a:r>
              <a:endParaRPr sz="1425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3353320" y="256993"/>
              <a:ext cx="1522958" cy="913774"/>
            </a:xfrm>
            <a:prstGeom prst="rect">
              <a:avLst/>
            </a:prstGeom>
            <a:solidFill>
              <a:schemeClr val="accent4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6"/>
            <p:cNvSpPr txBox="1"/>
            <p:nvPr/>
          </p:nvSpPr>
          <p:spPr>
            <a:xfrm>
              <a:off x="3353320" y="256993"/>
              <a:ext cx="1522958" cy="913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275" tIns="54275" rIns="54275" bIns="5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25" b="0" i="0" u="none" strike="noStrike" cap="non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Science</a:t>
              </a:r>
              <a:endParaRPr sz="1425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5028574" y="256993"/>
              <a:ext cx="1522958" cy="913774"/>
            </a:xfrm>
            <a:prstGeom prst="rect">
              <a:avLst/>
            </a:prstGeom>
            <a:solidFill>
              <a:srgbClr val="E7844F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6"/>
            <p:cNvSpPr txBox="1"/>
            <p:nvPr/>
          </p:nvSpPr>
          <p:spPr>
            <a:xfrm>
              <a:off x="5028574" y="256993"/>
              <a:ext cx="1522958" cy="913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275" tIns="54275" rIns="54275" bIns="5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25" b="0" i="0" u="none" strike="noStrike" cap="non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Business Studies</a:t>
              </a:r>
              <a:endParaRPr sz="1425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6703828" y="256993"/>
              <a:ext cx="1522958" cy="913774"/>
            </a:xfrm>
            <a:prstGeom prst="rect">
              <a:avLst/>
            </a:prstGeom>
            <a:solidFill>
              <a:srgbClr val="C64746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6"/>
            <p:cNvSpPr txBox="1"/>
            <p:nvPr/>
          </p:nvSpPr>
          <p:spPr>
            <a:xfrm>
              <a:off x="6703828" y="256993"/>
              <a:ext cx="1522958" cy="913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275" tIns="54275" rIns="54275" bIns="5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25" b="0" i="0" u="none" strike="noStrike" cap="non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Spanish</a:t>
              </a:r>
              <a:endParaRPr sz="1425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2812" y="1323064"/>
              <a:ext cx="1522958" cy="913774"/>
            </a:xfrm>
            <a:prstGeom prst="rect">
              <a:avLst/>
            </a:prstGeom>
            <a:solidFill>
              <a:srgbClr val="5FB5CB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6"/>
            <p:cNvSpPr txBox="1"/>
            <p:nvPr/>
          </p:nvSpPr>
          <p:spPr>
            <a:xfrm>
              <a:off x="2812" y="1323064"/>
              <a:ext cx="1522958" cy="913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275" tIns="54275" rIns="54275" bIns="5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25" b="0" i="0" u="none" strike="noStrike" cap="non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French</a:t>
              </a:r>
              <a:endParaRPr sz="1425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1678066" y="1323064"/>
              <a:ext cx="1522958" cy="913774"/>
            </a:xfrm>
            <a:prstGeom prst="rect">
              <a:avLst/>
            </a:prstGeom>
            <a:solidFill>
              <a:srgbClr val="E46B7D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6"/>
            <p:cNvSpPr txBox="1"/>
            <p:nvPr/>
          </p:nvSpPr>
          <p:spPr>
            <a:xfrm>
              <a:off x="1678066" y="1323064"/>
              <a:ext cx="1522958" cy="913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275" tIns="54275" rIns="54275" bIns="5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25" b="0" i="0" u="none" strike="noStrike" cap="non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Geography</a:t>
              </a:r>
              <a:endParaRPr sz="1425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3353320" y="1323064"/>
              <a:ext cx="1522958" cy="913774"/>
            </a:xfrm>
            <a:prstGeom prst="rect">
              <a:avLst/>
            </a:prstGeom>
            <a:solidFill>
              <a:schemeClr val="accent4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6"/>
            <p:cNvSpPr txBox="1"/>
            <p:nvPr/>
          </p:nvSpPr>
          <p:spPr>
            <a:xfrm>
              <a:off x="3353320" y="1323064"/>
              <a:ext cx="1522958" cy="913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275" tIns="54275" rIns="54275" bIns="5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25" b="0" i="0" u="none" strike="noStrike" cap="non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History</a:t>
              </a:r>
              <a:endParaRPr sz="1425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5028574" y="1323064"/>
              <a:ext cx="1522958" cy="913774"/>
            </a:xfrm>
            <a:prstGeom prst="rect">
              <a:avLst/>
            </a:prstGeom>
            <a:solidFill>
              <a:srgbClr val="E7844F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6"/>
            <p:cNvSpPr txBox="1"/>
            <p:nvPr/>
          </p:nvSpPr>
          <p:spPr>
            <a:xfrm>
              <a:off x="5028574" y="1323064"/>
              <a:ext cx="1522958" cy="913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275" tIns="54275" rIns="54275" bIns="5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25" b="0" i="0" u="none" strike="noStrike" cap="non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Art</a:t>
              </a:r>
              <a:endParaRPr sz="1425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6703828" y="1323064"/>
              <a:ext cx="1522958" cy="913774"/>
            </a:xfrm>
            <a:prstGeom prst="rect">
              <a:avLst/>
            </a:prstGeom>
            <a:solidFill>
              <a:srgbClr val="C64746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6"/>
            <p:cNvSpPr txBox="1"/>
            <p:nvPr/>
          </p:nvSpPr>
          <p:spPr>
            <a:xfrm>
              <a:off x="6703828" y="1323064"/>
              <a:ext cx="1522958" cy="913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275" tIns="54275" rIns="54275" bIns="5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25" b="0" i="0" u="none" strike="noStrike" cap="non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Drama</a:t>
              </a:r>
              <a:endParaRPr sz="1425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2812" y="2389135"/>
              <a:ext cx="1522958" cy="913774"/>
            </a:xfrm>
            <a:prstGeom prst="rect">
              <a:avLst/>
            </a:prstGeom>
            <a:solidFill>
              <a:srgbClr val="5FB5CB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6"/>
            <p:cNvSpPr txBox="1"/>
            <p:nvPr/>
          </p:nvSpPr>
          <p:spPr>
            <a:xfrm>
              <a:off x="2812" y="2389135"/>
              <a:ext cx="1522958" cy="913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275" tIns="54275" rIns="54275" bIns="5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25" b="0" i="0" u="none" strike="noStrike" cap="non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ICT</a:t>
              </a:r>
              <a:endParaRPr sz="1425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1678066" y="2389135"/>
              <a:ext cx="1522958" cy="913774"/>
            </a:xfrm>
            <a:prstGeom prst="rect">
              <a:avLst/>
            </a:prstGeom>
            <a:solidFill>
              <a:srgbClr val="E46B7D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6"/>
            <p:cNvSpPr txBox="1"/>
            <p:nvPr/>
          </p:nvSpPr>
          <p:spPr>
            <a:xfrm>
              <a:off x="1678066" y="2389135"/>
              <a:ext cx="1522958" cy="913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275" tIns="54275" rIns="54275" bIns="5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25" b="0" i="0" u="none" strike="noStrike" cap="non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Sport</a:t>
              </a:r>
              <a:endParaRPr sz="1425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3353320" y="2389135"/>
              <a:ext cx="1522958" cy="913774"/>
            </a:xfrm>
            <a:prstGeom prst="rect">
              <a:avLst/>
            </a:prstGeom>
            <a:solidFill>
              <a:schemeClr val="accent4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6"/>
            <p:cNvSpPr txBox="1"/>
            <p:nvPr/>
          </p:nvSpPr>
          <p:spPr>
            <a:xfrm>
              <a:off x="3353320" y="2389135"/>
              <a:ext cx="1522958" cy="913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275" tIns="54275" rIns="54275" bIns="5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25" b="0" i="0" u="none" strike="noStrike" cap="non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Food and Nutrition</a:t>
              </a:r>
              <a:endParaRPr sz="1425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5028574" y="2389135"/>
              <a:ext cx="1522958" cy="913774"/>
            </a:xfrm>
            <a:prstGeom prst="rect">
              <a:avLst/>
            </a:prstGeom>
            <a:solidFill>
              <a:srgbClr val="E7844F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6"/>
            <p:cNvSpPr txBox="1"/>
            <p:nvPr/>
          </p:nvSpPr>
          <p:spPr>
            <a:xfrm>
              <a:off x="5028574" y="2389135"/>
              <a:ext cx="1522958" cy="913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275" tIns="54275" rIns="54275" bIns="5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25" b="0" i="0" u="none" strike="noStrike" cap="non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Music</a:t>
              </a:r>
              <a:endParaRPr sz="1425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6703828" y="2389135"/>
              <a:ext cx="1522958" cy="913774"/>
            </a:xfrm>
            <a:prstGeom prst="rect">
              <a:avLst/>
            </a:prstGeom>
            <a:solidFill>
              <a:srgbClr val="C64746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6"/>
            <p:cNvSpPr txBox="1"/>
            <p:nvPr/>
          </p:nvSpPr>
          <p:spPr>
            <a:xfrm>
              <a:off x="6703828" y="2389135"/>
              <a:ext cx="1522958" cy="913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275" tIns="54275" rIns="54275" bIns="5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25" b="0" i="0" u="none" strike="noStrike" cap="non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Dance</a:t>
              </a:r>
              <a:endParaRPr sz="1425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1678066" y="3455206"/>
              <a:ext cx="1522958" cy="913774"/>
            </a:xfrm>
            <a:prstGeom prst="rect">
              <a:avLst/>
            </a:prstGeom>
            <a:solidFill>
              <a:srgbClr val="5FB5CB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/>
            <p:cNvSpPr txBox="1"/>
            <p:nvPr/>
          </p:nvSpPr>
          <p:spPr>
            <a:xfrm>
              <a:off x="1678066" y="3455206"/>
              <a:ext cx="1522958" cy="913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275" tIns="54275" rIns="54275" bIns="5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25" b="0" i="0" u="none" strike="noStrike" cap="non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Photography</a:t>
              </a:r>
              <a:endParaRPr sz="1425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3353320" y="3455206"/>
              <a:ext cx="1522958" cy="913774"/>
            </a:xfrm>
            <a:prstGeom prst="rect">
              <a:avLst/>
            </a:prstGeom>
            <a:solidFill>
              <a:srgbClr val="E46B7D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 txBox="1"/>
            <p:nvPr/>
          </p:nvSpPr>
          <p:spPr>
            <a:xfrm>
              <a:off x="3353320" y="3455206"/>
              <a:ext cx="1522958" cy="913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275" tIns="54275" rIns="54275" bIns="5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25" b="0" i="0" u="none" strike="noStrike" cap="non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Core PE</a:t>
              </a:r>
              <a:endParaRPr sz="1425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5028574" y="3455206"/>
              <a:ext cx="1522958" cy="913774"/>
            </a:xfrm>
            <a:prstGeom prst="rect">
              <a:avLst/>
            </a:prstGeom>
            <a:solidFill>
              <a:schemeClr val="accent4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 txBox="1"/>
            <p:nvPr/>
          </p:nvSpPr>
          <p:spPr>
            <a:xfrm>
              <a:off x="5028574" y="3455206"/>
              <a:ext cx="1522958" cy="913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275" tIns="54275" rIns="54275" bIns="5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25" b="0" i="0" u="none" strike="noStrike" cap="non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PSHE</a:t>
              </a:r>
              <a:endParaRPr sz="1425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63" name="Google Shape;163;p16"/>
          <p:cNvSpPr txBox="1"/>
          <p:nvPr/>
        </p:nvSpPr>
        <p:spPr>
          <a:xfrm>
            <a:off x="1488009" y="4779773"/>
            <a:ext cx="1142219" cy="685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75" tIns="54275" rIns="54275" bIns="5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25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ICT</a:t>
            </a:r>
            <a:endParaRPr sz="1425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4" name="Google Shape;164;p16"/>
          <p:cNvSpPr/>
          <p:nvPr/>
        </p:nvSpPr>
        <p:spPr>
          <a:xfrm>
            <a:off x="1485900" y="4748829"/>
            <a:ext cx="1142219" cy="685331"/>
          </a:xfrm>
          <a:prstGeom prst="rect">
            <a:avLst/>
          </a:prstGeom>
          <a:solidFill>
            <a:srgbClr val="E46B7D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6"/>
          <p:cNvSpPr txBox="1"/>
          <p:nvPr/>
        </p:nvSpPr>
        <p:spPr>
          <a:xfrm>
            <a:off x="1485900" y="4764301"/>
            <a:ext cx="1142219" cy="685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75" tIns="54275" rIns="54275" bIns="5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25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Computer Science</a:t>
            </a:r>
            <a:endParaRPr sz="1425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"/>
          <p:cNvSpPr txBox="1">
            <a:spLocks noGrp="1"/>
          </p:cNvSpPr>
          <p:nvPr>
            <p:ph type="title"/>
          </p:nvPr>
        </p:nvSpPr>
        <p:spPr>
          <a:xfrm>
            <a:off x="387934" y="26977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How can you get in touch?</a:t>
            </a:r>
            <a:endParaRPr/>
          </a:p>
        </p:txBody>
      </p:sp>
      <p:pic>
        <p:nvPicPr>
          <p:cNvPr id="295" name="Google Shape;295;p34"/>
          <p:cNvPicPr preferRelativeResize="0"/>
          <p:nvPr/>
        </p:nvPicPr>
        <p:blipFill rotWithShape="1">
          <a:blip r:embed="rId3">
            <a:alphaModFix/>
          </a:blip>
          <a:srcRect t="8716" b="18870"/>
          <a:stretch/>
        </p:blipFill>
        <p:spPr>
          <a:xfrm>
            <a:off x="8100392" y="0"/>
            <a:ext cx="1034284" cy="1234074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4"/>
          <p:cNvSpPr txBox="1"/>
          <p:nvPr/>
        </p:nvSpPr>
        <p:spPr>
          <a:xfrm>
            <a:off x="4860032" y="2060848"/>
            <a:ext cx="4248472" cy="41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sng" strike="noStrike" cap="non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a.morley@testwood.hants.sch.uk</a:t>
            </a:r>
            <a:endParaRPr sz="20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sng" strike="noStrike" cap="non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5"/>
              </a:rPr>
              <a:t>c.chikhungu@testwood.hants.sch.uk</a:t>
            </a:r>
            <a:endParaRPr sz="20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sng" strike="noStrike" cap="non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6"/>
              </a:rPr>
              <a:t>c.jenkins@testwood.hants.sch.uk</a:t>
            </a:r>
            <a:endParaRPr sz="20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sng" strike="noStrike" cap="non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7"/>
              </a:rPr>
              <a:t>n.ainsworth@testwood.hants.sch.uk</a:t>
            </a:r>
            <a:endParaRPr sz="20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sng" strike="noStrike" cap="non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8"/>
              </a:rPr>
              <a:t>a.trebanche@testwood.hants.sch.uk</a:t>
            </a:r>
            <a:endParaRPr sz="20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d.murphy@testwood.hants.sch.uk</a:t>
            </a:r>
            <a:endParaRPr sz="20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7" name="Google Shape;297;p34"/>
          <p:cNvSpPr txBox="1"/>
          <p:nvPr/>
        </p:nvSpPr>
        <p:spPr>
          <a:xfrm>
            <a:off x="41851" y="1412776"/>
            <a:ext cx="4695068" cy="547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Email is best…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Head of Maths  – Mrs Morley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KS4 Coordinator – Mr Chikhungu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Maths  Teacher – Mr Jenkins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Maths Teacher  – Mr Ainsworth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KS3 Coordinator  – Mr Terblanche</a:t>
            </a:r>
            <a:endParaRPr sz="20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Assistant headteacher - Mr Murphy</a:t>
            </a:r>
            <a:endParaRPr sz="20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School Number: 02380 862146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5"/>
          <p:cNvSpPr txBox="1">
            <a:spLocks noGrp="1"/>
          </p:cNvSpPr>
          <p:nvPr>
            <p:ph type="subTitle" idx="1"/>
          </p:nvPr>
        </p:nvSpPr>
        <p:spPr>
          <a:xfrm>
            <a:off x="2222739" y="2024844"/>
            <a:ext cx="4543425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45700" bIns="0" anchor="b" anchorCtr="0">
            <a:noAutofit/>
          </a:bodyPr>
          <a:lstStyle/>
          <a:p>
            <a:pPr marL="457200" lvl="0" indent="-391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5400"/>
              <a:t>Science</a:t>
            </a:r>
            <a:endParaRPr/>
          </a:p>
        </p:txBody>
      </p:sp>
      <p:pic>
        <p:nvPicPr>
          <p:cNvPr id="303" name="Google Shape;303;p35"/>
          <p:cNvPicPr preferRelativeResize="0"/>
          <p:nvPr/>
        </p:nvPicPr>
        <p:blipFill rotWithShape="1">
          <a:blip r:embed="rId3">
            <a:alphaModFix/>
          </a:blip>
          <a:srcRect t="8716" b="18871"/>
          <a:stretch/>
        </p:blipFill>
        <p:spPr>
          <a:xfrm>
            <a:off x="7633856" y="429282"/>
            <a:ext cx="879430" cy="92555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5"/>
          <p:cNvSpPr txBox="1"/>
          <p:nvPr/>
        </p:nvSpPr>
        <p:spPr>
          <a:xfrm>
            <a:off x="1003539" y="5428901"/>
            <a:ext cx="7336897" cy="91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150" tIns="0" rIns="3427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 Rothwell – Head of Science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g.rothwell@testwood.hants.sch.uk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6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Science Curriculum – the Journey</a:t>
            </a:r>
            <a:endParaRPr/>
          </a:p>
        </p:txBody>
      </p:sp>
      <p:sp>
        <p:nvSpPr>
          <p:cNvPr id="311" name="Google Shape;311;p36"/>
          <p:cNvSpPr txBox="1">
            <a:spLocks noGrp="1"/>
          </p:cNvSpPr>
          <p:nvPr>
            <p:ph type="body" idx="1"/>
          </p:nvPr>
        </p:nvSpPr>
        <p:spPr>
          <a:xfrm>
            <a:off x="1614488" y="2186863"/>
            <a:ext cx="5915025" cy="3402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57200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 sz="2480"/>
              <a:t>Combined Science 2 x GCSE</a:t>
            </a:r>
            <a:endParaRPr/>
          </a:p>
          <a:p>
            <a:pPr marL="4572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480"/>
          </a:p>
          <a:p>
            <a:pPr marL="457200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 sz="2480"/>
              <a:t>Separate Sciences 3 x GCSE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480"/>
          </a:p>
          <a:p>
            <a:pPr marL="457200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 sz="2480"/>
              <a:t>Hands on practical – </a:t>
            </a:r>
            <a:r>
              <a:rPr lang="en-GB" sz="2480" b="1"/>
              <a:t>required</a:t>
            </a:r>
            <a:r>
              <a:rPr lang="en-GB" sz="2480"/>
              <a:t> for exams</a:t>
            </a:r>
            <a:endParaRPr/>
          </a:p>
          <a:p>
            <a:pPr marL="4572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480"/>
          </a:p>
          <a:p>
            <a:pPr marL="457200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 sz="2480" b="1"/>
              <a:t>Learn How the Universe works</a:t>
            </a:r>
            <a:r>
              <a:rPr lang="en-GB" sz="2480"/>
              <a:t>.</a:t>
            </a:r>
            <a:endParaRPr/>
          </a:p>
          <a:p>
            <a:pPr marL="4572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395"/>
          </a:p>
          <a:p>
            <a:pPr marL="4572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395"/>
          </a:p>
          <a:p>
            <a:pPr marL="457200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 sz="2480"/>
              <a:t>(English &amp; Maths Skills help!) </a:t>
            </a:r>
            <a:endParaRPr/>
          </a:p>
          <a:p>
            <a:pPr marL="4572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480"/>
          </a:p>
          <a:p>
            <a:pPr marL="4572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48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7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Structure of Assessment</a:t>
            </a:r>
            <a:endParaRPr/>
          </a:p>
        </p:txBody>
      </p:sp>
      <p:sp>
        <p:nvSpPr>
          <p:cNvPr id="317" name="Google Shape;317;p37"/>
          <p:cNvSpPr txBox="1"/>
          <p:nvPr/>
        </p:nvSpPr>
        <p:spPr>
          <a:xfrm>
            <a:off x="1167942" y="2261516"/>
            <a:ext cx="5724636" cy="376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Multi-layered questions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Knowledge 40%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Application 40%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Evaluation 20%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can only do the knowledge bit that’s a grade 3-3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8"/>
          <p:cNvSpPr txBox="1">
            <a:spLocks noGrp="1"/>
          </p:cNvSpPr>
          <p:nvPr>
            <p:ph type="title"/>
          </p:nvPr>
        </p:nvSpPr>
        <p:spPr>
          <a:xfrm>
            <a:off x="630172" y="384894"/>
            <a:ext cx="4629150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Assessment</a:t>
            </a:r>
            <a:endParaRPr/>
          </a:p>
        </p:txBody>
      </p:sp>
      <p:sp>
        <p:nvSpPr>
          <p:cNvPr id="323" name="Google Shape;323;p38"/>
          <p:cNvSpPr txBox="1">
            <a:spLocks noGrp="1"/>
          </p:cNvSpPr>
          <p:nvPr>
            <p:ph type="body" idx="1"/>
          </p:nvPr>
        </p:nvSpPr>
        <p:spPr>
          <a:xfrm>
            <a:off x="1439652" y="2249235"/>
            <a:ext cx="6372708" cy="344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787"/>
          </a:p>
          <a:p>
            <a:pPr marL="4572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945" b="1" u="sng"/>
          </a:p>
          <a:p>
            <a:pPr marL="457200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 sz="2240" b="1"/>
              <a:t>Double Award - 6 </a:t>
            </a:r>
            <a:r>
              <a:rPr lang="en-GB" sz="2240"/>
              <a:t>x </a:t>
            </a:r>
            <a:r>
              <a:rPr lang="en-GB" sz="2240" b="1"/>
              <a:t>75 minutes long</a:t>
            </a:r>
            <a:r>
              <a:rPr lang="en-GB" sz="2240"/>
              <a:t>. (7.5Hrs)</a:t>
            </a:r>
            <a:endParaRPr/>
          </a:p>
          <a:p>
            <a:pPr marL="457200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 sz="2240"/>
              <a:t>Separate Science – 6 x </a:t>
            </a:r>
            <a:r>
              <a:rPr lang="en-GB" sz="2240" b="1"/>
              <a:t>100 minutes long</a:t>
            </a:r>
            <a:r>
              <a:rPr lang="en-GB" sz="2240"/>
              <a:t> (10 Hrs)</a:t>
            </a:r>
            <a:endParaRPr/>
          </a:p>
          <a:p>
            <a:pPr marL="4572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240"/>
          </a:p>
          <a:p>
            <a:pPr marL="457200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 sz="2240"/>
              <a:t>Tiers of entry: </a:t>
            </a:r>
            <a:r>
              <a:rPr lang="en-GB" sz="2240" b="1"/>
              <a:t>Foundation 1-1 to 5-5 and Higher</a:t>
            </a:r>
            <a:r>
              <a:rPr lang="en-GB" sz="2240"/>
              <a:t> </a:t>
            </a:r>
            <a:r>
              <a:rPr lang="en-GB" sz="2240" b="1"/>
              <a:t>4-3 to 9-9</a:t>
            </a:r>
            <a:r>
              <a:rPr lang="en-GB" sz="2240"/>
              <a:t>  </a:t>
            </a:r>
            <a:endParaRPr/>
          </a:p>
          <a:p>
            <a:pPr marL="4572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240"/>
          </a:p>
          <a:p>
            <a:pPr marL="457200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 sz="2240"/>
              <a:t>Grade 5/6 will be the expectation for college depending on the course. </a:t>
            </a:r>
            <a:r>
              <a:rPr lang="en-GB" sz="2240" b="1"/>
              <a:t>Grade 6 for A Levels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9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Grades in Combined Science – 2 Tiers of Entry</a:t>
            </a:r>
            <a:endParaRPr/>
          </a:p>
        </p:txBody>
      </p:sp>
      <p:sp>
        <p:nvSpPr>
          <p:cNvPr id="329" name="Google Shape;329;p39"/>
          <p:cNvSpPr txBox="1">
            <a:spLocks noGrp="1"/>
          </p:cNvSpPr>
          <p:nvPr>
            <p:ph type="body" idx="1"/>
          </p:nvPr>
        </p:nvSpPr>
        <p:spPr>
          <a:xfrm>
            <a:off x="1485900" y="2188370"/>
            <a:ext cx="1411914" cy="3469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/>
              <a:t>Higher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/>
              <a:t>9-9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/>
              <a:t>9-8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/>
              <a:t>8-8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/>
              <a:t>8-7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/>
              <a:t>7-7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/>
              <a:t>6-7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/>
              <a:t>6-6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/>
              <a:t>6-5</a:t>
            </a:r>
            <a:endParaRPr/>
          </a:p>
          <a:p>
            <a:pPr marL="8929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sp>
        <p:nvSpPr>
          <p:cNvPr id="330" name="Google Shape;330;p39"/>
          <p:cNvSpPr txBox="1"/>
          <p:nvPr/>
        </p:nvSpPr>
        <p:spPr>
          <a:xfrm>
            <a:off x="5000107" y="1914465"/>
            <a:ext cx="2284172" cy="384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68575" rIns="68575" bIns="34275" anchor="t" anchorCtr="0">
            <a:noAutofit/>
          </a:bodyPr>
          <a:lstStyle/>
          <a:p>
            <a:pPr marL="438150" marR="0" lvl="0" indent="-3190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Foundation</a:t>
            </a:r>
            <a:endParaRPr/>
          </a:p>
          <a:p>
            <a:pPr marL="438150" marR="0" lvl="0" indent="-3190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5-5</a:t>
            </a:r>
            <a:endParaRPr/>
          </a:p>
          <a:p>
            <a:pPr marL="438150" marR="0" lvl="0" indent="-3190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5-4</a:t>
            </a:r>
            <a:endParaRPr/>
          </a:p>
          <a:p>
            <a:pPr marL="438150" marR="0" lvl="0" indent="-3190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4-4</a:t>
            </a:r>
            <a:endParaRPr/>
          </a:p>
          <a:p>
            <a:pPr marL="438150" marR="0" lvl="0" indent="-3190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4-3</a:t>
            </a:r>
            <a:endParaRPr/>
          </a:p>
          <a:p>
            <a:pPr marL="438150" marR="0" lvl="0" indent="-3190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3-3</a:t>
            </a:r>
            <a:endParaRPr/>
          </a:p>
          <a:p>
            <a:pPr marL="438150" marR="0" lvl="0" indent="-3190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3-2</a:t>
            </a:r>
            <a:endParaRPr/>
          </a:p>
          <a:p>
            <a:pPr marL="438150" marR="0" lvl="0" indent="-3190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2-2</a:t>
            </a:r>
            <a:endParaRPr/>
          </a:p>
          <a:p>
            <a:pPr marL="438150" marR="0" lvl="0" indent="-3190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2-1</a:t>
            </a:r>
            <a:endParaRPr/>
          </a:p>
          <a:p>
            <a:pPr marL="438150" marR="0" lvl="0" indent="-3190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1-1</a:t>
            </a:r>
            <a:endParaRPr/>
          </a:p>
          <a:p>
            <a:pPr marL="892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9"/>
          <p:cNvSpPr/>
          <p:nvPr/>
        </p:nvSpPr>
        <p:spPr>
          <a:xfrm>
            <a:off x="2862452" y="2302669"/>
            <a:ext cx="1242138" cy="1242138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9"/>
          <p:cNvSpPr txBox="1"/>
          <p:nvPr/>
        </p:nvSpPr>
        <p:spPr>
          <a:xfrm>
            <a:off x="2970149" y="2294875"/>
            <a:ext cx="1411914" cy="3469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68575" rIns="68575" bIns="34275" anchor="t" anchorCtr="0">
            <a:noAutofit/>
          </a:bodyPr>
          <a:lstStyle/>
          <a:p>
            <a:pPr marL="438150" marR="0" lvl="0" indent="-3190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5-5</a:t>
            </a:r>
            <a:endParaRPr/>
          </a:p>
          <a:p>
            <a:pPr marL="438150" marR="0" lvl="0" indent="-3190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5-4</a:t>
            </a:r>
            <a:endParaRPr/>
          </a:p>
          <a:p>
            <a:pPr marL="438150" marR="0" lvl="0" indent="-3190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4-4</a:t>
            </a:r>
            <a:endParaRPr/>
          </a:p>
          <a:p>
            <a:pPr marL="892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92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9"/>
          <p:cNvSpPr/>
          <p:nvPr/>
        </p:nvSpPr>
        <p:spPr>
          <a:xfrm>
            <a:off x="4935418" y="2294874"/>
            <a:ext cx="1242138" cy="1242138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9"/>
          <p:cNvSpPr txBox="1"/>
          <p:nvPr/>
        </p:nvSpPr>
        <p:spPr>
          <a:xfrm>
            <a:off x="6730910" y="2447167"/>
            <a:ext cx="194149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is some overlap between the Higher &amp; Foundation tiers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Maths Skills…</a:t>
            </a:r>
            <a:endParaRPr/>
          </a:p>
        </p:txBody>
      </p:sp>
      <p:pic>
        <p:nvPicPr>
          <p:cNvPr id="340" name="Google Shape;34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665" y="2789905"/>
            <a:ext cx="2279521" cy="2433197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0"/>
          <p:cNvSpPr txBox="1"/>
          <p:nvPr/>
        </p:nvSpPr>
        <p:spPr>
          <a:xfrm>
            <a:off x="4049112" y="2199197"/>
            <a:ext cx="3871261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Maths content in papers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Biology 10%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Chemistry 20%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Physics 30%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greater than the last course.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1"/>
          <p:cNvSpPr txBox="1">
            <a:spLocks noGrp="1"/>
          </p:cNvSpPr>
          <p:nvPr>
            <p:ph type="title"/>
          </p:nvPr>
        </p:nvSpPr>
        <p:spPr>
          <a:xfrm>
            <a:off x="518191" y="405579"/>
            <a:ext cx="5346594" cy="79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4050"/>
              <a:t>Our support for your child…</a:t>
            </a:r>
            <a:endParaRPr sz="4050"/>
          </a:p>
        </p:txBody>
      </p:sp>
      <p:sp>
        <p:nvSpPr>
          <p:cNvPr id="347" name="Google Shape;347;p41"/>
          <p:cNvSpPr txBox="1">
            <a:spLocks noGrp="1"/>
          </p:cNvSpPr>
          <p:nvPr>
            <p:ph type="body" idx="1"/>
          </p:nvPr>
        </p:nvSpPr>
        <p:spPr>
          <a:xfrm>
            <a:off x="518191" y="1777098"/>
            <a:ext cx="8099336" cy="345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6697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b="1"/>
              <a:t>Keywords – We get them to Talk the Talk</a:t>
            </a:r>
            <a:endParaRPr b="1"/>
          </a:p>
          <a:p>
            <a:pPr marL="6697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500" b="1"/>
          </a:p>
          <a:p>
            <a:pPr marL="6697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b="1"/>
              <a:t>Revision technique</a:t>
            </a:r>
            <a:endParaRPr/>
          </a:p>
          <a:p>
            <a:pPr marL="6697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350" b="1"/>
          </a:p>
          <a:p>
            <a:pPr marL="6697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b="1"/>
              <a:t>Practise in applying</a:t>
            </a:r>
            <a:endParaRPr/>
          </a:p>
          <a:p>
            <a:pPr marL="6697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350" b="1"/>
          </a:p>
          <a:p>
            <a:pPr marL="6697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b="1"/>
              <a:t>Meet real Scientists</a:t>
            </a:r>
            <a:endParaRPr/>
          </a:p>
          <a:p>
            <a:pPr marL="6697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350" b="1"/>
          </a:p>
          <a:p>
            <a:pPr marL="6697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b="1"/>
              <a:t>Revision Classes</a:t>
            </a:r>
            <a:endParaRPr/>
          </a:p>
          <a:p>
            <a:pPr marL="6697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200" b="1"/>
          </a:p>
          <a:p>
            <a:pPr marL="6697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b="1"/>
              <a:t>Exam Questions – regular practice in class</a:t>
            </a:r>
            <a:endParaRPr sz="1238" b="1"/>
          </a:p>
        </p:txBody>
      </p:sp>
      <p:sp>
        <p:nvSpPr>
          <p:cNvPr id="348" name="Google Shape;348;p41" descr="Image result for testwood telephone number">
            <a:hlinkClick r:id="rId3"/>
          </p:cNvPr>
          <p:cNvSpPr/>
          <p:nvPr/>
        </p:nvSpPr>
        <p:spPr>
          <a:xfrm>
            <a:off x="1601670" y="832342"/>
            <a:ext cx="685800" cy="113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2"/>
          <p:cNvSpPr txBox="1">
            <a:spLocks noGrp="1"/>
          </p:cNvSpPr>
          <p:nvPr>
            <p:ph type="title"/>
          </p:nvPr>
        </p:nvSpPr>
        <p:spPr>
          <a:xfrm>
            <a:off x="413003" y="263027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Our support for your child…</a:t>
            </a:r>
            <a:endParaRPr/>
          </a:p>
        </p:txBody>
      </p:sp>
      <p:sp>
        <p:nvSpPr>
          <p:cNvPr id="354" name="Google Shape;354;p42"/>
          <p:cNvSpPr txBox="1">
            <a:spLocks noGrp="1"/>
          </p:cNvSpPr>
          <p:nvPr>
            <p:ph type="body" idx="1"/>
          </p:nvPr>
        </p:nvSpPr>
        <p:spPr>
          <a:xfrm>
            <a:off x="1277634" y="2078850"/>
            <a:ext cx="6172200" cy="3726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8929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sz="1650" b="1"/>
              <a:t>Revision Guides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 sz="1650"/>
              <a:t>CGP revision guides, workbooks and practice exam papers.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 sz="1500" u="sng">
                <a:solidFill>
                  <a:schemeClr val="hlink"/>
                </a:solidFill>
                <a:hlinkClick r:id="rId3"/>
              </a:rPr>
              <a:t>https://www.cgpbooks.co.uk/secondary-books/gcse/gcse-science-aqa</a:t>
            </a:r>
            <a:endParaRPr sz="1500"/>
          </a:p>
          <a:p>
            <a:pPr marL="8929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650"/>
          </a:p>
          <a:p>
            <a:pPr marL="8929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sz="1650" b="1"/>
              <a:t>Summative Examinations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 sz="1650"/>
              <a:t>Exam conditions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650" b="1"/>
          </a:p>
          <a:p>
            <a:pPr marL="8929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sz="1650" b="1"/>
              <a:t>Additional resources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 sz="1650"/>
              <a:t>Kerboodle, BBCBitesize</a:t>
            </a:r>
            <a:endParaRPr sz="1650"/>
          </a:p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 sz="1650" u="sng">
                <a:solidFill>
                  <a:schemeClr val="hlink"/>
                </a:solidFill>
                <a:hlinkClick r:id="rId4"/>
              </a:rPr>
              <a:t>www.freesciencelessons.com</a:t>
            </a:r>
            <a:endParaRPr sz="165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650"/>
          </a:p>
        </p:txBody>
      </p:sp>
      <p:sp>
        <p:nvSpPr>
          <p:cNvPr id="355" name="Google Shape;355;p42" descr="Image result for testwood telephone number">
            <a:hlinkClick r:id="rId5"/>
          </p:cNvPr>
          <p:cNvSpPr/>
          <p:nvPr/>
        </p:nvSpPr>
        <p:spPr>
          <a:xfrm>
            <a:off x="1183481" y="136922"/>
            <a:ext cx="914400" cy="150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p42"/>
          <p:cNvPicPr preferRelativeResize="0"/>
          <p:nvPr/>
        </p:nvPicPr>
        <p:blipFill rotWithShape="1">
          <a:blip r:embed="rId6">
            <a:alphaModFix/>
          </a:blip>
          <a:srcRect t="8716" b="18871"/>
          <a:stretch/>
        </p:blipFill>
        <p:spPr>
          <a:xfrm>
            <a:off x="8053150" y="263027"/>
            <a:ext cx="775713" cy="925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68422" y="23531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4050"/>
              <a:t>How can you support your child…</a:t>
            </a:r>
            <a:endParaRPr sz="4050"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1277634" y="2078850"/>
            <a:ext cx="6172200" cy="3726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8929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sz="1650" b="1"/>
              <a:t>Revision Guides &amp; work books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Char char="▪"/>
            </a:pPr>
            <a:r>
              <a:rPr lang="en-GB" sz="1650" b="1"/>
              <a:t> Please </a:t>
            </a:r>
            <a:r>
              <a:rPr lang="en-GB" sz="1650"/>
              <a:t>buy them and ensure they use them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Char char="▪"/>
            </a:pPr>
            <a:r>
              <a:rPr lang="en-GB" sz="1650"/>
              <a:t> Encourage them to ideally </a:t>
            </a:r>
            <a:r>
              <a:rPr lang="en-GB" sz="1650" u="sng"/>
              <a:t>make</a:t>
            </a:r>
            <a:r>
              <a:rPr lang="en-GB" sz="1650"/>
              <a:t> (or buy) revision cards</a:t>
            </a:r>
            <a:endParaRPr/>
          </a:p>
          <a:p>
            <a:pPr marL="8929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650" b="1"/>
          </a:p>
          <a:p>
            <a:pPr marL="8929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sz="1650" b="1"/>
              <a:t>Required Practicals &amp; Equations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Char char="▪"/>
            </a:pPr>
            <a:r>
              <a:rPr lang="en-GB" sz="1650" b="1"/>
              <a:t>  </a:t>
            </a:r>
            <a:r>
              <a:rPr lang="en-GB" sz="1650"/>
              <a:t>Help us ensure they learn them – it’s essential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Char char="▪"/>
            </a:pPr>
            <a:r>
              <a:rPr lang="en-GB" sz="1650" u="sng">
                <a:solidFill>
                  <a:schemeClr val="hlink"/>
                </a:solidFill>
                <a:hlinkClick r:id="rId3"/>
              </a:rPr>
              <a:t>www.freesciencelessons.com</a:t>
            </a:r>
            <a:endParaRPr sz="165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endParaRPr sz="1650"/>
          </a:p>
          <a:p>
            <a:pPr marL="8929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sz="1650" b="1"/>
              <a:t>Regular Practise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 sz="1650"/>
              <a:t>Ensure they are going over </a:t>
            </a:r>
            <a:r>
              <a:rPr lang="en-GB" sz="1650" u="sng"/>
              <a:t>older topics</a:t>
            </a:r>
            <a:r>
              <a:rPr lang="en-GB" sz="1650"/>
              <a:t> regularly at home</a:t>
            </a:r>
            <a:endParaRPr/>
          </a:p>
          <a:p>
            <a:pPr marL="8929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650"/>
          </a:p>
          <a:p>
            <a:pPr marL="8929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sz="1650" b="1"/>
              <a:t>Summative Examinations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 sz="1650"/>
              <a:t>Try these under Exam conditions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 sz="1650"/>
              <a:t>Available on the internet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650" b="1"/>
          </a:p>
        </p:txBody>
      </p:sp>
      <p:sp>
        <p:nvSpPr>
          <p:cNvPr id="363" name="Google Shape;363;p43" descr="Image result for testwood telephone number">
            <a:hlinkClick r:id="rId4"/>
          </p:cNvPr>
          <p:cNvSpPr/>
          <p:nvPr/>
        </p:nvSpPr>
        <p:spPr>
          <a:xfrm>
            <a:off x="1183481" y="136922"/>
            <a:ext cx="914400" cy="150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43"/>
          <p:cNvPicPr preferRelativeResize="0"/>
          <p:nvPr/>
        </p:nvPicPr>
        <p:blipFill rotWithShape="1">
          <a:blip r:embed="rId5">
            <a:alphaModFix/>
          </a:blip>
          <a:srcRect t="8716" b="18871"/>
          <a:stretch/>
        </p:blipFill>
        <p:spPr>
          <a:xfrm>
            <a:off x="8136279" y="201165"/>
            <a:ext cx="775713" cy="925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"/>
          <p:cNvSpPr txBox="1">
            <a:spLocks noGrp="1"/>
          </p:cNvSpPr>
          <p:nvPr>
            <p:ph type="title"/>
          </p:nvPr>
        </p:nvSpPr>
        <p:spPr>
          <a:xfrm>
            <a:off x="668482" y="253399"/>
            <a:ext cx="6172200" cy="939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342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Target grades</a:t>
            </a:r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body" idx="1"/>
          </p:nvPr>
        </p:nvSpPr>
        <p:spPr>
          <a:xfrm>
            <a:off x="668482" y="1800442"/>
            <a:ext cx="6172200" cy="3469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68550" rIns="68550" bIns="34275" anchor="t" anchorCtr="0">
            <a:noAutofit/>
          </a:bodyPr>
          <a:lstStyle/>
          <a:p>
            <a:pPr marL="328613" lvl="0" indent="-239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GB"/>
              <a:t>These are where we think your child should aim to be in 2022</a:t>
            </a:r>
            <a:endParaRPr/>
          </a:p>
          <a:p>
            <a:pPr marL="328613" lvl="0" indent="-239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GB"/>
              <a:t>They are based on how they achieved at Key Stage 2 and compared with vast national database.</a:t>
            </a:r>
            <a:endParaRPr/>
          </a:p>
          <a:p>
            <a:pPr marL="328613" lvl="0" indent="-239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GB"/>
              <a:t>They are aspirational</a:t>
            </a:r>
            <a:endParaRPr/>
          </a:p>
          <a:p>
            <a:pPr marL="328613" lvl="0" indent="-239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GB"/>
              <a:t>They are only a guide</a:t>
            </a:r>
            <a:endParaRPr/>
          </a:p>
          <a:p>
            <a:pPr marL="328613" lvl="0" indent="-239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GB"/>
              <a:t>They are often exceeded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4"/>
          <p:cNvSpPr txBox="1">
            <a:spLocks noGrp="1"/>
          </p:cNvSpPr>
          <p:nvPr>
            <p:ph type="title"/>
          </p:nvPr>
        </p:nvSpPr>
        <p:spPr>
          <a:xfrm>
            <a:off x="270170" y="321571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4050"/>
              <a:t>How can you get in touch?</a:t>
            </a:r>
            <a:endParaRPr sz="4050"/>
          </a:p>
        </p:txBody>
      </p:sp>
      <p:pic>
        <p:nvPicPr>
          <p:cNvPr id="370" name="Google Shape;370;p44"/>
          <p:cNvPicPr preferRelativeResize="0"/>
          <p:nvPr/>
        </p:nvPicPr>
        <p:blipFill rotWithShape="1">
          <a:blip r:embed="rId3">
            <a:alphaModFix/>
          </a:blip>
          <a:srcRect t="8716" b="18871"/>
          <a:stretch/>
        </p:blipFill>
        <p:spPr>
          <a:xfrm>
            <a:off x="8132694" y="253265"/>
            <a:ext cx="775713" cy="925556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44"/>
          <p:cNvSpPr txBox="1"/>
          <p:nvPr/>
        </p:nvSpPr>
        <p:spPr>
          <a:xfrm>
            <a:off x="4368722" y="2401580"/>
            <a:ext cx="3564396" cy="3208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g.rothwell@testwood.hants.sch.uk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a.batt@testwood.hants.sch.uk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m.chadwick@testwood.hants.sch.uk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c.hodgson@testwood.hants.sch.uk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k.lancasteradams@testwood.hants.sch.uk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j.marlio@testwood.hants.sch.uk</a:t>
            </a:r>
            <a:endParaRPr sz="15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10">
                <a:extLst>
                  <a:ext uri="{A12FA001-AC4F-418D-AE19-62706E023703}">
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</a:ext>
                </a:extLst>
              </a:hlinkClick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m.shipsides@testwood.hants.sch.uk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44"/>
          <p:cNvSpPr txBox="1"/>
          <p:nvPr/>
        </p:nvSpPr>
        <p:spPr>
          <a:xfrm>
            <a:off x="1174388" y="1916833"/>
            <a:ext cx="3902030" cy="3831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Email is best…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 of Science – Mr Rothwell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 in Science – Mr Batt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Science Teacher – Miss M Chadwick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Science Teacher  – Mrs Hodgson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Science Teacher  – Mrs Lancaster-Adams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Science Teacher – Miss J Marlio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Science Teacher – Mr Shipsides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School Number: 02380 862146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>
            <a:spLocks noGrp="1"/>
          </p:cNvSpPr>
          <p:nvPr>
            <p:ph type="title"/>
          </p:nvPr>
        </p:nvSpPr>
        <p:spPr>
          <a:xfrm>
            <a:off x="848590" y="239544"/>
            <a:ext cx="8198428" cy="939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342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Attainment </a:t>
            </a:r>
            <a:r>
              <a:rPr lang="en-GB" sz="2700"/>
              <a:t>versus</a:t>
            </a:r>
            <a:r>
              <a:rPr lang="en-GB"/>
              <a:t> Attendance</a:t>
            </a:r>
            <a:endParaRPr/>
          </a:p>
        </p:txBody>
      </p:sp>
      <p:graphicFrame>
        <p:nvGraphicFramePr>
          <p:cNvPr id="177" name="Google Shape;177;p18"/>
          <p:cNvGraphicFramePr/>
          <p:nvPr/>
        </p:nvGraphicFramePr>
        <p:xfrm>
          <a:off x="1485900" y="218837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{54312C4E-BD20-481D-91B3-A2C95DB83813}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GB" sz="2100" u="none" strike="noStrike" cap="none"/>
                        <a:t>Attendance</a:t>
                      </a:r>
                      <a:endParaRPr sz="2100" u="none" strike="noStrike" cap="none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GB" sz="2100" u="none" strike="noStrike" cap="none"/>
                        <a:t>A8</a:t>
                      </a:r>
                      <a:endParaRPr sz="2100" u="none" strike="noStrike" cap="none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GB" sz="2100" u="none" strike="noStrike" cap="none"/>
                        <a:t>P8</a:t>
                      </a:r>
                      <a:endParaRPr sz="2100" u="none" strike="noStrike" cap="none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u="none" strike="noStrike" cap="none"/>
                        <a:t>97% - 100%</a:t>
                      </a:r>
                      <a:endParaRPr sz="1800" b="0" u="none" strike="noStrike" cap="none"/>
                    </a:p>
                  </a:txBody>
                  <a:tcPr marL="68600" marR="68600" marT="34300" marB="34300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u="none" strike="noStrike" cap="none"/>
                        <a:t>52.89</a:t>
                      </a:r>
                      <a:endParaRPr sz="1800" b="0" u="none" strike="noStrike" cap="none"/>
                    </a:p>
                  </a:txBody>
                  <a:tcPr marL="68600" marR="68600" marT="34300" marB="34300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u="none" strike="noStrike" cap="none"/>
                        <a:t>0.21</a:t>
                      </a:r>
                      <a:endParaRPr sz="1800" b="0" u="none" strike="noStrike" cap="none"/>
                    </a:p>
                  </a:txBody>
                  <a:tcPr marL="68600" marR="68600" marT="34300" marB="34300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u="none" strike="noStrike" cap="none"/>
                        <a:t>95% - 96.9%</a:t>
                      </a:r>
                      <a:endParaRPr sz="1800" b="0" u="none" strike="noStrike" cap="none"/>
                    </a:p>
                  </a:txBody>
                  <a:tcPr marL="68600" marR="68600" marT="34300" marB="343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u="none" strike="noStrike" cap="none"/>
                        <a:t>42.05</a:t>
                      </a:r>
                      <a:endParaRPr sz="1800" b="0" u="none" strike="noStrike" cap="none"/>
                    </a:p>
                  </a:txBody>
                  <a:tcPr marL="68600" marR="68600" marT="34300" marB="343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u="none" strike="noStrike" cap="none"/>
                        <a:t>0.13</a:t>
                      </a:r>
                      <a:endParaRPr sz="1800" b="0" u="none" strike="noStrike" cap="none"/>
                    </a:p>
                  </a:txBody>
                  <a:tcPr marL="68600" marR="68600" marT="34300" marB="3430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u="none" strike="noStrike" cap="none"/>
                        <a:t>93% - 94.9%</a:t>
                      </a:r>
                      <a:endParaRPr sz="1800" b="0" u="none" strike="noStrike" cap="none"/>
                    </a:p>
                  </a:txBody>
                  <a:tcPr marL="68600" marR="68600" marT="34300" marB="3430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u="none" strike="noStrike" cap="none"/>
                        <a:t>41.68</a:t>
                      </a:r>
                      <a:endParaRPr sz="1800" b="0" u="none" strike="noStrike" cap="none"/>
                    </a:p>
                  </a:txBody>
                  <a:tcPr marL="68600" marR="68600" marT="34300" marB="3430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u="none" strike="noStrike" cap="none"/>
                        <a:t>0.08</a:t>
                      </a:r>
                      <a:endParaRPr sz="1800" b="0" u="none" strike="noStrike" cap="none"/>
                    </a:p>
                  </a:txBody>
                  <a:tcPr marL="68600" marR="68600" marT="34300" marB="3430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u="none" strike="noStrike" cap="none"/>
                        <a:t>90% - 92.9%</a:t>
                      </a:r>
                      <a:endParaRPr sz="1800" b="0" u="none" strike="noStrike" cap="none"/>
                    </a:p>
                  </a:txBody>
                  <a:tcPr marL="68600" marR="68600" marT="34300" marB="34300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u="none" strike="noStrike" cap="none"/>
                        <a:t>34.88</a:t>
                      </a:r>
                      <a:endParaRPr sz="1800" b="0" u="none" strike="noStrike" cap="none"/>
                    </a:p>
                  </a:txBody>
                  <a:tcPr marL="68600" marR="68600" marT="34300" marB="34300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u="none" strike="noStrike" cap="none"/>
                        <a:t>-0.11</a:t>
                      </a:r>
                      <a:endParaRPr sz="1800" b="0" u="none" strike="noStrike" cap="none"/>
                    </a:p>
                  </a:txBody>
                  <a:tcPr marL="68600" marR="68600" marT="34300" marB="34300"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u="none" strike="noStrike" cap="none"/>
                        <a:t>0% - 89.9%</a:t>
                      </a:r>
                      <a:endParaRPr sz="1800" b="0" u="none" strike="noStrike" cap="none"/>
                    </a:p>
                  </a:txBody>
                  <a:tcPr marL="68600" marR="68600" marT="34300" marB="343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u="none" strike="noStrike" cap="none"/>
                        <a:t>30.18</a:t>
                      </a:r>
                      <a:endParaRPr sz="1800" b="0" u="none" strike="noStrike" cap="none"/>
                    </a:p>
                  </a:txBody>
                  <a:tcPr marL="68600" marR="68600" marT="34300" marB="343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u="none" strike="noStrike" cap="none"/>
                        <a:t>-0.62</a:t>
                      </a:r>
                      <a:endParaRPr sz="1800" b="0" u="none" strike="noStrike" cap="none"/>
                    </a:p>
                  </a:txBody>
                  <a:tcPr marL="68600" marR="68600" marT="34300" marB="3430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78" name="Google Shape;178;p18"/>
          <p:cNvPicPr preferRelativeResize="0"/>
          <p:nvPr/>
        </p:nvPicPr>
        <p:blipFill rotWithShape="1">
          <a:blip r:embed="rId3">
            <a:alphaModFix/>
          </a:blip>
          <a:srcRect t="8716" b="18870"/>
          <a:stretch/>
        </p:blipFill>
        <p:spPr>
          <a:xfrm>
            <a:off x="8049491" y="5569527"/>
            <a:ext cx="997527" cy="1110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title"/>
          </p:nvPr>
        </p:nvSpPr>
        <p:spPr>
          <a:xfrm>
            <a:off x="488372" y="281108"/>
            <a:ext cx="7838210" cy="939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342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Progress Checks and Reports</a:t>
            </a:r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841663" y="2243788"/>
            <a:ext cx="7131627" cy="3469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68550" rIns="68550" bIns="34275" anchor="t" anchorCtr="0">
            <a:noAutofit/>
          </a:bodyPr>
          <a:lstStyle/>
          <a:p>
            <a:pPr marL="328613" lvl="0" indent="-239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GB"/>
              <a:t>Every term we report on your child’s current level of attainment.</a:t>
            </a:r>
            <a:endParaRPr/>
          </a:p>
          <a:p>
            <a:pPr marL="328613" lvl="0" indent="-239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GB"/>
              <a:t>It is likely that they will be below their target for much of their courses</a:t>
            </a:r>
            <a:endParaRPr/>
          </a:p>
          <a:p>
            <a:pPr marL="328613" lvl="0" indent="-239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GB"/>
              <a:t>Crucial to look at attitude grades as a predictor of success. We will use colours to emphasise this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 txBox="1">
            <a:spLocks noGrp="1"/>
          </p:cNvSpPr>
          <p:nvPr>
            <p:ph type="title"/>
          </p:nvPr>
        </p:nvSpPr>
        <p:spPr>
          <a:xfrm>
            <a:off x="640773" y="239545"/>
            <a:ext cx="6172200" cy="939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342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Key Dates</a:t>
            </a:r>
            <a:endParaRPr/>
          </a:p>
        </p:txBody>
      </p:sp>
      <p:sp>
        <p:nvSpPr>
          <p:cNvPr id="190" name="Google Shape;190;p20"/>
          <p:cNvSpPr txBox="1">
            <a:spLocks noGrp="1"/>
          </p:cNvSpPr>
          <p:nvPr>
            <p:ph type="body" idx="1"/>
          </p:nvPr>
        </p:nvSpPr>
        <p:spPr>
          <a:xfrm>
            <a:off x="516082" y="2368187"/>
            <a:ext cx="7519554" cy="3469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68550" rIns="68550" bIns="34275" anchor="t" anchorCtr="0">
            <a:noAutofit/>
          </a:bodyPr>
          <a:lstStyle/>
          <a:p>
            <a:pPr marL="328613" lvl="0" indent="-239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GB"/>
              <a:t>Progress Check 1 – 30</a:t>
            </a:r>
            <a:r>
              <a:rPr lang="en-GB" baseline="30000"/>
              <a:t>th</a:t>
            </a:r>
            <a:r>
              <a:rPr lang="en-GB"/>
              <a:t> November 2020</a:t>
            </a:r>
            <a:endParaRPr/>
          </a:p>
          <a:p>
            <a:pPr marL="328613" lvl="0" indent="-239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GB"/>
              <a:t>Progress Check 2 – 15</a:t>
            </a:r>
            <a:r>
              <a:rPr lang="en-GB" baseline="30000"/>
              <a:t>th</a:t>
            </a:r>
            <a:r>
              <a:rPr lang="en-GB"/>
              <a:t> March 2021</a:t>
            </a:r>
            <a:endParaRPr/>
          </a:p>
          <a:p>
            <a:pPr marL="328613" lvl="0" indent="-239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GB"/>
              <a:t>Year 9 Exams - w/b 19</a:t>
            </a:r>
            <a:r>
              <a:rPr lang="en-GB" baseline="30000"/>
              <a:t>th</a:t>
            </a:r>
            <a:r>
              <a:rPr lang="en-GB"/>
              <a:t> April 2021</a:t>
            </a:r>
            <a:endParaRPr/>
          </a:p>
          <a:p>
            <a:pPr marL="328613" lvl="0" indent="-239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GB"/>
              <a:t>Progress Check 3 - 17</a:t>
            </a:r>
            <a:r>
              <a:rPr lang="en-GB" baseline="30000"/>
              <a:t>th</a:t>
            </a:r>
            <a:r>
              <a:rPr lang="en-GB"/>
              <a:t> May 2021</a:t>
            </a:r>
            <a:endParaRPr/>
          </a:p>
          <a:p>
            <a:pPr marL="328613" lvl="0" indent="-239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GB"/>
              <a:t>Parents Evening - Thursday 7</a:t>
            </a:r>
            <a:r>
              <a:rPr lang="en-GB" baseline="30000"/>
              <a:t>th</a:t>
            </a:r>
            <a:r>
              <a:rPr lang="en-GB"/>
              <a:t> June 2021</a:t>
            </a:r>
            <a:endParaRPr/>
          </a:p>
          <a:p>
            <a:pPr marL="8929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/>
          </a:p>
          <a:p>
            <a:pPr marL="328613" lvl="0" indent="-1173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/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 txBox="1">
            <a:spLocks noGrp="1"/>
          </p:cNvSpPr>
          <p:nvPr>
            <p:ph type="title"/>
          </p:nvPr>
        </p:nvSpPr>
        <p:spPr>
          <a:xfrm>
            <a:off x="848591" y="267254"/>
            <a:ext cx="6172200" cy="939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342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To be successful</a:t>
            </a:r>
            <a:endParaRPr/>
          </a:p>
        </p:txBody>
      </p:sp>
      <p:sp>
        <p:nvSpPr>
          <p:cNvPr id="196" name="Google Shape;196;p21"/>
          <p:cNvSpPr txBox="1">
            <a:spLocks noGrp="1"/>
          </p:cNvSpPr>
          <p:nvPr>
            <p:ph type="body" idx="1"/>
          </p:nvPr>
        </p:nvSpPr>
        <p:spPr>
          <a:xfrm>
            <a:off x="613063" y="1620334"/>
            <a:ext cx="6172200" cy="3469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68550" rIns="68550" bIns="34275" anchor="t" anchorCtr="0">
            <a:noAutofit/>
          </a:bodyPr>
          <a:lstStyle/>
          <a:p>
            <a:pPr marL="328613" lvl="0" indent="-239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GB"/>
              <a:t>Attendance and punctuality</a:t>
            </a:r>
            <a:endParaRPr/>
          </a:p>
          <a:p>
            <a:pPr marL="328613" lvl="0" indent="-1173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/>
          </a:p>
          <a:p>
            <a:pPr marL="328613" lvl="0" indent="-239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GB"/>
              <a:t>Equipment</a:t>
            </a:r>
            <a:endParaRPr/>
          </a:p>
          <a:p>
            <a:pPr marL="328613" lvl="0" indent="-1173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/>
          </a:p>
          <a:p>
            <a:pPr marL="328613" lvl="0" indent="-239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GB"/>
              <a:t>Resilience, determination, patience</a:t>
            </a:r>
            <a:endParaRPr/>
          </a:p>
          <a:p>
            <a:pPr marL="328613" lvl="0" indent="-1173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/>
          </a:p>
          <a:p>
            <a:pPr marL="328613" lvl="0" indent="-239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GB"/>
              <a:t>Homework</a:t>
            </a:r>
            <a:endParaRPr/>
          </a:p>
          <a:p>
            <a:pPr marL="328613" lvl="0" indent="-1173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/>
          </a:p>
          <a:p>
            <a:pPr marL="328613" lvl="0" indent="-239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GB"/>
              <a:t>Revision &amp; preparation</a:t>
            </a:r>
            <a:endParaRPr/>
          </a:p>
          <a:p>
            <a:pPr marL="328613" lvl="0" indent="-1173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/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>
            <a:spLocks noGrp="1"/>
          </p:cNvSpPr>
          <p:nvPr>
            <p:ph type="ctrTitle"/>
          </p:nvPr>
        </p:nvSpPr>
        <p:spPr>
          <a:xfrm>
            <a:off x="467544" y="3429000"/>
            <a:ext cx="80772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4400"/>
              <a:t>Thursday 8</a:t>
            </a:r>
            <a:r>
              <a:rPr lang="en-GB" sz="4400" baseline="30000"/>
              <a:t>th</a:t>
            </a:r>
            <a:r>
              <a:rPr lang="en-GB" sz="4400"/>
              <a:t> October 2020</a:t>
            </a:r>
            <a:endParaRPr sz="4400"/>
          </a:p>
        </p:txBody>
      </p:sp>
      <p:sp>
        <p:nvSpPr>
          <p:cNvPr id="202" name="Google Shape;202;p22"/>
          <p:cNvSpPr txBox="1">
            <a:spLocks noGrp="1"/>
          </p:cNvSpPr>
          <p:nvPr>
            <p:ph type="subTitle" idx="1"/>
          </p:nvPr>
        </p:nvSpPr>
        <p:spPr>
          <a:xfrm>
            <a:off x="324310" y="1829956"/>
            <a:ext cx="807720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45700" bIns="0" anchor="b" anchorCtr="0">
            <a:noAutofit/>
          </a:bodyPr>
          <a:lstStyle/>
          <a:p>
            <a:pPr marL="457200" lvl="0" indent="-391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7200"/>
              <a:t>Year 9 Parents’ Information Evening</a:t>
            </a:r>
            <a:endParaRPr/>
          </a:p>
        </p:txBody>
      </p:sp>
      <p:pic>
        <p:nvPicPr>
          <p:cNvPr id="203" name="Google Shape;203;p22"/>
          <p:cNvPicPr preferRelativeResize="0"/>
          <p:nvPr/>
        </p:nvPicPr>
        <p:blipFill rotWithShape="1">
          <a:blip r:embed="rId3">
            <a:alphaModFix/>
          </a:blip>
          <a:srcRect t="8716" b="18871"/>
          <a:stretch/>
        </p:blipFill>
        <p:spPr>
          <a:xfrm>
            <a:off x="7884368" y="260648"/>
            <a:ext cx="1034284" cy="123407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2"/>
          <p:cNvSpPr txBox="1"/>
          <p:nvPr/>
        </p:nvSpPr>
        <p:spPr>
          <a:xfrm>
            <a:off x="395536" y="5301208"/>
            <a:ext cx="7272808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Mrs V Ukahi– Head of English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v.ukahi@testwood.hants.sch.uk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The course outline…</a:t>
            </a:r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1"/>
          </p:nvPr>
        </p:nvSpPr>
        <p:spPr>
          <a:xfrm>
            <a:off x="102518" y="1620416"/>
            <a:ext cx="8933978" cy="489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 sz="2400"/>
              <a:t>Students will gain </a:t>
            </a:r>
            <a:r>
              <a:rPr lang="en-GB" sz="2400" b="1"/>
              <a:t>two</a:t>
            </a:r>
            <a:r>
              <a:rPr lang="en-GB" sz="2400"/>
              <a:t> whole GCSEs in August 2022 – English Language and English Literature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000"/>
          </a:p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 sz="2000"/>
              <a:t>Students will take 4 exams. There are no controlled assessments or coursework.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000"/>
          </a:p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 sz="2000"/>
              <a:t>At the moment, LANGUAGE or LITERATURE will count towards their college/university application- BUT Language is preferable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000"/>
          </a:p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 sz="2000"/>
              <a:t>At the moment, a grade 4 is the cut off for some college courses BUT many will require a grade 5.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000"/>
          </a:p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 sz="2000"/>
              <a:t>The elusive grade 9 is equivalent to A**. Only the top 4% in the country will achieve it.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000"/>
          </a:p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GB" sz="2000"/>
              <a:t>There are no tiers of entry. Every student will take the same exam.</a:t>
            </a:r>
            <a:endParaRPr/>
          </a:p>
        </p:txBody>
      </p:sp>
      <p:pic>
        <p:nvPicPr>
          <p:cNvPr id="211" name="Google Shape;211;p23"/>
          <p:cNvPicPr preferRelativeResize="0"/>
          <p:nvPr/>
        </p:nvPicPr>
        <p:blipFill rotWithShape="1">
          <a:blip r:embed="rId3">
            <a:alphaModFix/>
          </a:blip>
          <a:srcRect l="18955" t="17226" r="17320"/>
          <a:stretch/>
        </p:blipFill>
        <p:spPr>
          <a:xfrm>
            <a:off x="8035636" y="116632"/>
            <a:ext cx="1000860" cy="1296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1376</Words>
  <Application>Microsoft Office PowerPoint</Application>
  <PresentationFormat>On-screen Show (4:3)</PresentationFormat>
  <Paragraphs>303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Corbel</vt:lpstr>
      <vt:lpstr>Calibri</vt:lpstr>
      <vt:lpstr>Open Sans</vt:lpstr>
      <vt:lpstr>Arial</vt:lpstr>
      <vt:lpstr>Noto Sans Symbols</vt:lpstr>
      <vt:lpstr>Module</vt:lpstr>
      <vt:lpstr>Module</vt:lpstr>
      <vt:lpstr>Thursday 8th October 2020</vt:lpstr>
      <vt:lpstr>Welcome to Key Stage 4</vt:lpstr>
      <vt:lpstr>Target grades</vt:lpstr>
      <vt:lpstr>Attainment versus Attendance</vt:lpstr>
      <vt:lpstr>Progress Checks and Reports</vt:lpstr>
      <vt:lpstr>Key Dates</vt:lpstr>
      <vt:lpstr>To be successful</vt:lpstr>
      <vt:lpstr>Thursday 8th October 2020</vt:lpstr>
      <vt:lpstr>The course outline…</vt:lpstr>
      <vt:lpstr>What we are doing…</vt:lpstr>
      <vt:lpstr>Year 9- GSCE Skills</vt:lpstr>
      <vt:lpstr>What you can do…</vt:lpstr>
      <vt:lpstr>How can you get in touch?</vt:lpstr>
      <vt:lpstr>Thursday 8th October 2020</vt:lpstr>
      <vt:lpstr>GCSE  Maths  at Testwood</vt:lpstr>
      <vt:lpstr>Outline of GCSE Maths</vt:lpstr>
      <vt:lpstr>GCSE Maths 9-1 </vt:lpstr>
      <vt:lpstr>Support…</vt:lpstr>
      <vt:lpstr>Support at home….</vt:lpstr>
      <vt:lpstr>How can you get in touch?</vt:lpstr>
      <vt:lpstr>PowerPoint Presentation</vt:lpstr>
      <vt:lpstr>Science Curriculum – the Journey</vt:lpstr>
      <vt:lpstr>Structure of Assessment</vt:lpstr>
      <vt:lpstr>Assessment</vt:lpstr>
      <vt:lpstr>Grades in Combined Science – 2 Tiers of Entry</vt:lpstr>
      <vt:lpstr>Maths Skills…</vt:lpstr>
      <vt:lpstr>Our support for your child…</vt:lpstr>
      <vt:lpstr>Our support for your child…</vt:lpstr>
      <vt:lpstr>How can you support your child…</vt:lpstr>
      <vt:lpstr>How can you get in touch?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 8th October 2020</dc:title>
  <dc:creator>Mr P Kakel</dc:creator>
  <cp:lastModifiedBy>Mr P Kakel</cp:lastModifiedBy>
  <cp:revision>1</cp:revision>
  <dcterms:modified xsi:type="dcterms:W3CDTF">2020-10-09T12:26:04Z</dcterms:modified>
</cp:coreProperties>
</file>